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Fraunces Medium"/>
      <p:regular r:id="rId17"/>
      <p:bold r:id="rId18"/>
      <p:italic r:id="rId19"/>
      <p:boldItalic r:id="rId20"/>
    </p:embeddedFont>
    <p:embeddedFont>
      <p:font typeface="Epilog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uncesMedium-boldItalic.fntdata"/><Relationship Id="rId11" Type="http://schemas.openxmlformats.org/officeDocument/2006/relationships/slide" Target="slides/slide7.xml"/><Relationship Id="rId22" Type="http://schemas.openxmlformats.org/officeDocument/2006/relationships/font" Target="fonts/Epilogue-bold.fntdata"/><Relationship Id="rId10" Type="http://schemas.openxmlformats.org/officeDocument/2006/relationships/slide" Target="slides/slide6.xml"/><Relationship Id="rId21" Type="http://schemas.openxmlformats.org/officeDocument/2006/relationships/font" Target="fonts/Epilogue-regular.fntdata"/><Relationship Id="rId13" Type="http://schemas.openxmlformats.org/officeDocument/2006/relationships/slide" Target="slides/slide9.xml"/><Relationship Id="rId24" Type="http://schemas.openxmlformats.org/officeDocument/2006/relationships/font" Target="fonts/Epilogue-boldItalic.fntdata"/><Relationship Id="rId12" Type="http://schemas.openxmlformats.org/officeDocument/2006/relationships/slide" Target="slides/slide8.xml"/><Relationship Id="rId23" Type="http://schemas.openxmlformats.org/officeDocument/2006/relationships/font" Target="fonts/Epilog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rauncesMedium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FrauncesMedium-italic.fntdata"/><Relationship Id="rId6" Type="http://schemas.openxmlformats.org/officeDocument/2006/relationships/slide" Target="slides/slide2.xml"/><Relationship Id="rId18" Type="http://schemas.openxmlformats.org/officeDocument/2006/relationships/font" Target="fonts/Fraunces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854f2bf3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1a854f2bf3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1a854f2bf3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a854f2bf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1a854f2bf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a854f2bf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a854f2bf3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1a854f2bf3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Главная страница - это отправная точка, где пользователи могут найти основную информацию об Agile и функциях нашего сайта.</a:t>
            </a:r>
            <a:br>
              <a:rPr lang="en-US"/>
            </a:br>
            <a:br>
              <a:rPr lang="en-US"/>
            </a:br>
            <a:r>
              <a:rPr lang="en-US"/>
              <a:t>• Вход/Регистрация - позволяет пользователям создать аккаунт или войти, чтобы получить доступ к персональным функциям сайта.</a:t>
            </a:r>
            <a:br>
              <a:rPr lang="en-US"/>
            </a:br>
            <a:br>
              <a:rPr lang="en-US"/>
            </a:br>
            <a:r>
              <a:rPr lang="en-US"/>
              <a:t>• Личный дневник - это персональное пространство для планирования и рефлексии.</a:t>
            </a:r>
            <a:br>
              <a:rPr lang="en-US"/>
            </a:br>
            <a:br>
              <a:rPr lang="en-US"/>
            </a:br>
            <a:r>
              <a:rPr lang="en-US"/>
              <a:t>• Архив - позволяет хранить и анализировать завершенные цели пользователей.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28" name="Google Shape;128;g31a854f2bf3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a854f2bf3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1a854f2bf3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1a854f2bf3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a854f2bf3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1a854f2bf3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1a854f2bf3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a854f2bf3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1a854f2bf3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1a854f2bf3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://agilediary.na4u.ru/" TargetMode="External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793790" y="114404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Сайт Agile-планирования: Инновационный подход к личной эффективности</a:t>
            </a:r>
            <a:endParaRPr b="0" i="0" sz="4450" u="none" cap="none" strike="noStrike"/>
          </a:p>
        </p:txBody>
      </p:sp>
      <p:sp>
        <p:nvSpPr>
          <p:cNvPr id="41" name="Google Shape;41;p11"/>
          <p:cNvSpPr/>
          <p:nvPr/>
        </p:nvSpPr>
        <p:spPr>
          <a:xfrm>
            <a:off x="793790" y="4601442"/>
            <a:ext cx="7556400" cy="21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Этот инструмент призван улучшить  процесс управления задачами и целями, используя принципы гибкой методологии разработки.</a:t>
            </a:r>
            <a:endParaRPr sz="30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62857"/>
              </a:lnSpc>
              <a:spcBef>
                <a:spcPts val="20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t/>
            </a:r>
            <a:endParaRPr sz="30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descr="preencoded.png" id="42" name="Google Shape;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>
            <a:off x="750689" y="589836"/>
            <a:ext cx="9451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Начните свой путь к успеху сегодня!</a:t>
            </a:r>
            <a:endParaRPr b="0" i="0" sz="4200" u="none" cap="none" strike="noStrike"/>
          </a:p>
        </p:txBody>
      </p:sp>
      <p:sp>
        <p:nvSpPr>
          <p:cNvPr id="213" name="Google Shape;213;p20"/>
          <p:cNvSpPr/>
          <p:nvPr/>
        </p:nvSpPr>
        <p:spPr>
          <a:xfrm>
            <a:off x="750689" y="1689140"/>
            <a:ext cx="1641000" cy="1236000"/>
          </a:xfrm>
          <a:prstGeom prst="roundRect">
            <a:avLst>
              <a:gd fmla="val 728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972741" y="2092643"/>
            <a:ext cx="123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100" u="none" cap="none" strike="noStrike"/>
          </a:p>
        </p:txBody>
      </p:sp>
      <p:sp>
        <p:nvSpPr>
          <p:cNvPr id="215" name="Google Shape;215;p20"/>
          <p:cNvSpPr/>
          <p:nvPr/>
        </p:nvSpPr>
        <p:spPr>
          <a:xfrm>
            <a:off x="2606159" y="1903571"/>
            <a:ext cx="268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Зарегистрируйтесь</a:t>
            </a:r>
            <a:endParaRPr b="0" i="0" sz="210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2606159" y="2367439"/>
            <a:ext cx="593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Создайте аккаунт на нашем сайте за считанные минуты.</a:t>
            </a:r>
            <a:endParaRPr b="0" i="0" sz="1650" u="none" cap="none" strike="noStrike"/>
          </a:p>
        </p:txBody>
      </p:sp>
      <p:sp>
        <p:nvSpPr>
          <p:cNvPr id="217" name="Google Shape;217;p20"/>
          <p:cNvSpPr/>
          <p:nvPr/>
        </p:nvSpPr>
        <p:spPr>
          <a:xfrm>
            <a:off x="2498884" y="2909888"/>
            <a:ext cx="11273700" cy="15300"/>
          </a:xfrm>
          <a:prstGeom prst="roundRect">
            <a:avLst>
              <a:gd fmla="val 59117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750689" y="3032284"/>
            <a:ext cx="3282300" cy="1236000"/>
          </a:xfrm>
          <a:prstGeom prst="roundRect">
            <a:avLst>
              <a:gd fmla="val 728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972741" y="3435787"/>
            <a:ext cx="162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100" u="none" cap="none" strike="noStrike"/>
          </a:p>
        </p:txBody>
      </p:sp>
      <p:sp>
        <p:nvSpPr>
          <p:cNvPr id="220" name="Google Shape;220;p20"/>
          <p:cNvSpPr/>
          <p:nvPr/>
        </p:nvSpPr>
        <p:spPr>
          <a:xfrm>
            <a:off x="4247317" y="3246715"/>
            <a:ext cx="3087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Поставьте первую цель</a:t>
            </a:r>
            <a:endParaRPr b="0" i="0" sz="210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4247317" y="3710583"/>
            <a:ext cx="7912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Определите, чего вы хотите достичь, и запишите это в свой Agile-дневник.</a:t>
            </a:r>
            <a:endParaRPr b="0" i="0" sz="16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4140041" y="4253032"/>
            <a:ext cx="9632400" cy="15300"/>
          </a:xfrm>
          <a:prstGeom prst="roundRect">
            <a:avLst>
              <a:gd fmla="val 59117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750689" y="4375428"/>
            <a:ext cx="4923300" cy="1579200"/>
          </a:xfrm>
          <a:prstGeom prst="roundRect">
            <a:avLst>
              <a:gd fmla="val 5705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972741" y="4950500"/>
            <a:ext cx="147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10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5888474" y="4589859"/>
            <a:ext cx="408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Начните ежедневную практику</a:t>
            </a:r>
            <a:endParaRPr b="0" i="0" sz="210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5888474" y="5053727"/>
            <a:ext cx="77769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Ведите записи, отслеживайте прогресс и анализируйте свои достижения каждый день.</a:t>
            </a:r>
            <a:endParaRPr b="0" i="0" sz="165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5781199" y="5939433"/>
            <a:ext cx="7991400" cy="15300"/>
          </a:xfrm>
          <a:prstGeom prst="roundRect">
            <a:avLst>
              <a:gd fmla="val 59117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50689" y="6061829"/>
            <a:ext cx="6564600" cy="1579200"/>
          </a:xfrm>
          <a:prstGeom prst="roundRect">
            <a:avLst>
              <a:gd fmla="val 5705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972741" y="6636901"/>
            <a:ext cx="163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</a:t>
            </a:r>
            <a:endParaRPr b="0" i="0" sz="210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7529632" y="6276261"/>
            <a:ext cx="3146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b="0" i="0" lang="en-US" sz="21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Достигайте результатов</a:t>
            </a:r>
            <a:endParaRPr b="0" i="0" sz="210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7529632" y="6740128"/>
            <a:ext cx="61356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Наблюдайте, как ваша продуктивность и удовлетворение жизнью растут с каждым днем!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7986658" y="597575"/>
            <a:ext cx="5040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Fraunces Medium"/>
              <a:buNone/>
            </a:pPr>
            <a:r>
              <a:rPr b="0" i="0" lang="en-US" sz="39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Планы на будущее</a:t>
            </a:r>
            <a:endParaRPr b="0" i="0" sz="395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6708777" y="1906524"/>
            <a:ext cx="2732100" cy="2257500"/>
          </a:xfrm>
          <a:prstGeom prst="roundRect">
            <a:avLst>
              <a:gd fmla="val 272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7237675" y="2624425"/>
            <a:ext cx="1674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lang="en-US" sz="19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Добавление чек-листов</a:t>
            </a:r>
            <a:endParaRPr b="0" i="0" sz="1950" u="none" cap="none" strike="noStrike"/>
          </a:p>
        </p:txBody>
      </p:sp>
      <p:sp>
        <p:nvSpPr>
          <p:cNvPr id="241" name="Google Shape;241;p21"/>
          <p:cNvSpPr/>
          <p:nvPr/>
        </p:nvSpPr>
        <p:spPr>
          <a:xfrm>
            <a:off x="10450302" y="1906524"/>
            <a:ext cx="2732100" cy="2257500"/>
          </a:xfrm>
          <a:prstGeom prst="roundRect">
            <a:avLst>
              <a:gd fmla="val 272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10979200" y="2624425"/>
            <a:ext cx="1674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lang="en-US" sz="19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Интеграция с календарем</a:t>
            </a:r>
            <a:endParaRPr b="0" i="0" sz="1950" u="none" cap="none" strike="noStrike"/>
          </a:p>
        </p:txBody>
      </p:sp>
      <p:sp>
        <p:nvSpPr>
          <p:cNvPr id="243" name="Google Shape;243;p21"/>
          <p:cNvSpPr/>
          <p:nvPr/>
        </p:nvSpPr>
        <p:spPr>
          <a:xfrm>
            <a:off x="6708777" y="5052174"/>
            <a:ext cx="2732100" cy="2257500"/>
          </a:xfrm>
          <a:prstGeom prst="roundRect">
            <a:avLst>
              <a:gd fmla="val 272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7237675" y="5770075"/>
            <a:ext cx="1674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lang="en-US" sz="19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Мобильное приложение</a:t>
            </a:r>
            <a:endParaRPr b="0" i="0" sz="1950" u="none" cap="none" strike="noStrike"/>
          </a:p>
        </p:txBody>
      </p:sp>
      <p:sp>
        <p:nvSpPr>
          <p:cNvPr id="245" name="Google Shape;245;p21"/>
          <p:cNvSpPr/>
          <p:nvPr/>
        </p:nvSpPr>
        <p:spPr>
          <a:xfrm>
            <a:off x="10450302" y="5052174"/>
            <a:ext cx="2732100" cy="2257500"/>
          </a:xfrm>
          <a:prstGeom prst="roundRect">
            <a:avLst>
              <a:gd fmla="val 272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10979200" y="5977125"/>
            <a:ext cx="1674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lang="en-US" sz="19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AI-ассистент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793790" y="173926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Заключение</a:t>
            </a:r>
            <a:endParaRPr b="0" i="0" sz="4450" u="none" cap="none" strike="noStrike"/>
          </a:p>
        </p:txBody>
      </p:sp>
      <p:sp>
        <p:nvSpPr>
          <p:cNvPr id="254" name="Google Shape;254;p22"/>
          <p:cNvSpPr/>
          <p:nvPr/>
        </p:nvSpPr>
        <p:spPr>
          <a:xfrm>
            <a:off x="793790" y="2788206"/>
            <a:ext cx="7556421" cy="2721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Epilogue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Благодарю за внимание к моему дипломному проекту! Сайт по Agile-планированию - это не просто инструмент, это новый подход к управлению проектами и задачами. Это стремление сделать процесс планирования более эффективным, прозрачным и адаптивным.</a:t>
            </a:r>
            <a:endParaRPr b="0" i="0" sz="2200" u="none" cap="none" strike="noStrike"/>
          </a:p>
        </p:txBody>
      </p:sp>
      <p:sp>
        <p:nvSpPr>
          <p:cNvPr id="255" name="Google Shape;255;p22"/>
          <p:cNvSpPr/>
          <p:nvPr/>
        </p:nvSpPr>
        <p:spPr>
          <a:xfrm>
            <a:off x="793790" y="5764411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Познакомиться с сайтом и попробовать функционал можно по ссылке</a:t>
            </a: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: </a:t>
            </a:r>
            <a:endParaRPr b="0" i="0" sz="175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u="sng">
                <a:solidFill>
                  <a:schemeClr val="hlink"/>
                </a:solidFill>
                <a:latin typeface="Epilogue"/>
                <a:ea typeface="Epilogue"/>
                <a:cs typeface="Epilogue"/>
                <a:sym typeface="Epilogue"/>
                <a:hlinkClick r:id="rId4"/>
              </a:rPr>
              <a:t>http://agilediary.na4u.ru/</a:t>
            </a:r>
            <a:endParaRPr b="0" i="0" sz="1750" u="none" cap="none" strike="noStrike"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0874" y="2107750"/>
            <a:ext cx="3859076" cy="38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793790" y="80629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Решение проблемы эффективного планирования</a:t>
            </a:r>
            <a:endParaRPr b="0" i="0" sz="4450" u="none" cap="none" strike="noStrike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t/>
            </a:r>
            <a:endParaRPr sz="445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t/>
            </a:r>
            <a:endParaRPr sz="445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t/>
            </a:r>
            <a:endParaRPr sz="445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descr="preencoded.png" id="49" name="Google Shape;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517" y="3459878"/>
            <a:ext cx="1614011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/>
          <p:nvPr/>
        </p:nvSpPr>
        <p:spPr>
          <a:xfrm>
            <a:off x="4001515" y="3724196"/>
            <a:ext cx="129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200" u="none" cap="none" strike="noStrike"/>
          </a:p>
        </p:txBody>
      </p:sp>
      <p:sp>
        <p:nvSpPr>
          <p:cNvPr id="51" name="Google Shape;51;p12"/>
          <p:cNvSpPr/>
          <p:nvPr/>
        </p:nvSpPr>
        <p:spPr>
          <a:xfrm>
            <a:off x="5100343" y="3686692"/>
            <a:ext cx="2995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Отсутствие структуры</a:t>
            </a:r>
            <a:endParaRPr b="0" i="0" sz="2200" u="none" cap="none" strike="noStrike"/>
          </a:p>
        </p:txBody>
      </p:sp>
      <p:sp>
        <p:nvSpPr>
          <p:cNvPr id="52" name="Google Shape;52;p12"/>
          <p:cNvSpPr/>
          <p:nvPr/>
        </p:nvSpPr>
        <p:spPr>
          <a:xfrm>
            <a:off x="4930202" y="4280933"/>
            <a:ext cx="8861700" cy="15300"/>
          </a:xfrm>
          <a:prstGeom prst="roundRect">
            <a:avLst>
              <a:gd fmla="val 625116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2512" y="4324509"/>
            <a:ext cx="3228022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3980560" y="4501674"/>
            <a:ext cx="171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2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5907349" y="4551323"/>
            <a:ext cx="5688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Неэффективное использование времени</a:t>
            </a:r>
            <a:endParaRPr b="0" i="0" sz="22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5737207" y="5145564"/>
            <a:ext cx="8054700" cy="15300"/>
          </a:xfrm>
          <a:prstGeom prst="roundRect">
            <a:avLst>
              <a:gd fmla="val 625116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5506" y="5189141"/>
            <a:ext cx="484203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3988299" y="5366306"/>
            <a:ext cx="156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2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6714354" y="5415955"/>
            <a:ext cx="5196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Трудности в отслеживании прогресса</a:t>
            </a:r>
            <a:endParaRPr b="0" i="0" sz="22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544214" y="6010196"/>
            <a:ext cx="7247700" cy="15300"/>
          </a:xfrm>
          <a:prstGeom prst="roundRect">
            <a:avLst>
              <a:gd fmla="val 625116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382" y="6053773"/>
            <a:ext cx="645616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3979727" y="6230938"/>
            <a:ext cx="173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</a:t>
            </a:r>
            <a:endParaRPr b="0" i="0" sz="22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521360" y="6280587"/>
            <a:ext cx="3148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Отсутствие мотивации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726638" y="863084"/>
            <a:ext cx="5789771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Fraunces Medium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Цели и задачи проекта</a:t>
            </a:r>
            <a:endParaRPr b="0" i="0" sz="40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726638" y="2056805"/>
            <a:ext cx="363260" cy="363260"/>
          </a:xfrm>
          <a:prstGeom prst="roundRect">
            <a:avLst>
              <a:gd fmla="val 2400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1297424" y="2056805"/>
            <a:ext cx="3170872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Создание интуитивно понятного интерфейса</a:t>
            </a:r>
            <a:endParaRPr b="0" i="0" sz="20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1297424" y="2830235"/>
            <a:ext cx="3170872" cy="1328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Разработка удобного и простого в использовании веб-</a:t>
            </a: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сайта</a:t>
            </a: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для планирования задач и целей.</a:t>
            </a:r>
            <a:endParaRPr b="0" i="0" sz="16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4675823" y="2056805"/>
            <a:ext cx="363260" cy="363260"/>
          </a:xfrm>
          <a:prstGeom prst="roundRect">
            <a:avLst>
              <a:gd fmla="val 2400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5246608" y="2056805"/>
            <a:ext cx="3170872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Внедрение принципов Agile</a:t>
            </a:r>
            <a:endParaRPr b="0" i="0" sz="20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5246608" y="2830235"/>
            <a:ext cx="3170872" cy="1328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Адаптация методологии Agile для личного использования, включая спринты и ежедневные обзоры.</a:t>
            </a:r>
            <a:endParaRPr b="0" i="0" sz="16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26638" y="4599980"/>
            <a:ext cx="363260" cy="363260"/>
          </a:xfrm>
          <a:prstGeom prst="roundRect">
            <a:avLst>
              <a:gd fmla="val 2400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297424" y="4599980"/>
            <a:ext cx="3170872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Повышение личной эффективности</a:t>
            </a:r>
            <a:endParaRPr b="0" i="0" sz="20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1297424" y="5373410"/>
            <a:ext cx="3170872" cy="1660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Предоставление инструментов для улучшения самоорганизации и достижения поставленных целей.</a:t>
            </a:r>
            <a:endParaRPr b="0" i="0" sz="16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4675823" y="4599980"/>
            <a:ext cx="363260" cy="363260"/>
          </a:xfrm>
          <a:prstGeom prst="roundRect">
            <a:avLst>
              <a:gd fmla="val 2400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5246608" y="4599980"/>
            <a:ext cx="3170872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Обеспечение гибкости планирования</a:t>
            </a:r>
            <a:endParaRPr b="0" i="0" sz="20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5246608" y="5373410"/>
            <a:ext cx="3170872" cy="1993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Возможность легко адаптировать планы в соответствии с изменяющимися приоритетами и обстоятельствами.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4378047" y="731401"/>
            <a:ext cx="5970627" cy="64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Fraunces Medium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Технологии разработки</a:t>
            </a:r>
            <a:endParaRPr b="0" i="0" sz="4050" u="none" cap="none" strike="noStrike"/>
          </a:p>
        </p:txBody>
      </p:sp>
      <p:pic>
        <p:nvPicPr>
          <p:cNvPr descr="preencoded.png" id="90" name="Google Shape;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8047" y="2415050"/>
            <a:ext cx="514588" cy="5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4378047" y="3135497"/>
            <a:ext cx="257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Python</a:t>
            </a:r>
            <a:endParaRPr b="0" i="0" sz="20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4378047" y="3580553"/>
            <a:ext cx="4611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Основной язык программирования для бэкенда, обеспечивающий гибкость и эффективность разработки.</a:t>
            </a:r>
            <a:endParaRPr b="0" i="0" sz="1600" u="none" cap="none" strike="noStrike"/>
          </a:p>
        </p:txBody>
      </p:sp>
      <p:pic>
        <p:nvPicPr>
          <p:cNvPr descr="preencoded.png" id="93" name="Google Shape;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8305" y="2415050"/>
            <a:ext cx="514588" cy="5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9298305" y="3135497"/>
            <a:ext cx="257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Django</a:t>
            </a:r>
            <a:endParaRPr b="0" i="0" sz="20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9298305" y="3580553"/>
            <a:ext cx="4611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Фреймворк для создания веб-приложений, предоставляющий надежную структуру и множество встроенных функций.</a:t>
            </a:r>
            <a:endParaRPr b="0" i="0" sz="1600" u="none" cap="none" strike="noStrike"/>
          </a:p>
        </p:txBody>
      </p:sp>
      <p:pic>
        <p:nvPicPr>
          <p:cNvPr descr="preencoded.png"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8047" y="5186110"/>
            <a:ext cx="514588" cy="5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4378047" y="5906557"/>
            <a:ext cx="257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CSS</a:t>
            </a:r>
            <a:endParaRPr b="0" i="0" sz="20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4378047" y="6351613"/>
            <a:ext cx="4611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Стилизация и оформление для создания привлекательного интерфейса.</a:t>
            </a:r>
            <a:endParaRPr b="0" i="0" sz="16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9298305" y="5906557"/>
            <a:ext cx="257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0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HTML</a:t>
            </a:r>
            <a:endParaRPr b="0" i="0" sz="20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9298305" y="6351613"/>
            <a:ext cx="4611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Современный стандарт для структурирования и представления контента.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t/>
            </a:r>
            <a:endParaRPr sz="160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descr="preencoded.png"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98310" y="5202785"/>
            <a:ext cx="514588" cy="51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Fraunces Medium"/>
              <a:buNone/>
            </a:pPr>
            <a:r>
              <a:rPr b="0" i="0" lang="en-US" sz="41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Ключевые возможности сайта</a:t>
            </a:r>
            <a:endParaRPr b="0" i="0" sz="415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fmla="val 387511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468368" y="2709148"/>
            <a:ext cx="1450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50"/>
              <a:buFont typeface="Fraunces Medium"/>
              <a:buNone/>
            </a:pPr>
            <a:r>
              <a:rPr b="0" i="0" lang="en-US" sz="24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4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700963" y="2603778"/>
            <a:ext cx="4079677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50"/>
              <a:buFont typeface="Fraunces Medium"/>
              <a:buNone/>
            </a:pPr>
            <a:r>
              <a:rPr b="0" i="0" lang="en-US" sz="20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Создание и управление целями</a:t>
            </a:r>
            <a:endParaRPr b="0" i="0" sz="205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Пользователи могут легко создавать, редактировать и отслеживать свои долгосрочные и краткосрочные цели.</a:t>
            </a:r>
            <a:endParaRPr b="0" i="0" sz="16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445032" y="4472226"/>
            <a:ext cx="191691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50"/>
              <a:buFont typeface="Fraunces Medium"/>
              <a:buNone/>
            </a:pPr>
            <a:r>
              <a:rPr b="0" i="0" lang="en-US" sz="24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4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700963" y="4366855"/>
            <a:ext cx="3552706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50"/>
              <a:buFont typeface="Fraunces Medium"/>
              <a:buNone/>
            </a:pPr>
            <a:r>
              <a:rPr b="0" i="0" lang="en-US" sz="20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Разбиение целей на задачи</a:t>
            </a:r>
            <a:endParaRPr b="0" i="0" sz="20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Функционал для декомпозиции крупных целей на более мелкие, управляемые задачи.</a:t>
            </a:r>
            <a:endParaRPr b="0" i="0" sz="165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453604" y="6235303"/>
            <a:ext cx="174665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50"/>
              <a:buFont typeface="Fraunces Medium"/>
              <a:buNone/>
            </a:pPr>
            <a:r>
              <a:rPr b="0" i="0" lang="en-US" sz="24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4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700963" y="6129933"/>
            <a:ext cx="2645450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50"/>
              <a:buFont typeface="Fraunces Medium"/>
              <a:buNone/>
            </a:pPr>
            <a:r>
              <a:rPr b="0" i="0" lang="en-US" sz="20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Ежедневные обзоры</a:t>
            </a:r>
            <a:endParaRPr b="0" i="0" sz="20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b="0" i="0" lang="en-US" sz="16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Инструмент для проведения ежедневных ретроспектив, анализа выполненных задач и планирования улучшений.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683657" y="537448"/>
            <a:ext cx="48837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Fraunces Medium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Навигация по сайту</a:t>
            </a:r>
            <a:endParaRPr b="0" i="0" sz="3800" u="none" cap="none" strike="noStrike"/>
          </a:p>
        </p:txBody>
      </p:sp>
      <p:pic>
        <p:nvPicPr>
          <p:cNvPr descr="preencoded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57" y="1440894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1953339" y="1636157"/>
            <a:ext cx="244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Главная страница</a:t>
            </a:r>
            <a:endParaRPr b="0" i="0" sz="190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1953339" y="2058472"/>
            <a:ext cx="650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Здесь вы найдете основную информацию об Agile и функциях нашего сайта.</a:t>
            </a:r>
            <a:endParaRPr b="0" i="0" sz="1500" u="none" cap="none" strike="noStrike"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57" y="3003709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1953339" y="3198971"/>
            <a:ext cx="244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Вход/Регистрация</a:t>
            </a:r>
            <a:endParaRPr b="0" i="0" sz="19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1953339" y="3621286"/>
            <a:ext cx="650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Создайте аккаунт или войдите, чтобы получить доступ к персональным функциям.</a:t>
            </a:r>
            <a:endParaRPr b="0" i="0" sz="1500" u="none" cap="none" strike="noStrike"/>
          </a:p>
        </p:txBody>
      </p:sp>
      <p:pic>
        <p:nvPicPr>
          <p:cNvPr descr="preencoded.png" id="138" name="Google Shape;1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657" y="4566523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1953339" y="4761786"/>
            <a:ext cx="244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Личный дневник</a:t>
            </a:r>
            <a:endParaRPr b="0" i="0" sz="19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1953339" y="5184100"/>
            <a:ext cx="6507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Ваше персональное пространство для планирования и рефлексии.</a:t>
            </a:r>
            <a:endParaRPr b="0" i="0" sz="1500" u="none" cap="none" strike="noStrike"/>
          </a:p>
        </p:txBody>
      </p:sp>
      <p:pic>
        <p:nvPicPr>
          <p:cNvPr descr="preencoded.png" id="141" name="Google Shape;14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657" y="6129338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1953339" y="6324600"/>
            <a:ext cx="244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Архив</a:t>
            </a:r>
            <a:endParaRPr b="0" i="0" sz="19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1953339" y="6746915"/>
            <a:ext cx="6507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Храните и анализируйте ваши завершенные цели.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676870" y="531852"/>
            <a:ext cx="6049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Fraunces Medium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Процесс работы с целями</a:t>
            </a:r>
            <a:endParaRPr b="0" i="0" sz="38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955477" y="1426250"/>
            <a:ext cx="22800" cy="6274200"/>
          </a:xfrm>
          <a:prstGeom prst="roundRect">
            <a:avLst>
              <a:gd fmla="val 355340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161574" y="1849874"/>
            <a:ext cx="676800" cy="22800"/>
          </a:xfrm>
          <a:prstGeom prst="roundRect">
            <a:avLst>
              <a:gd fmla="val 355340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49379" y="1643777"/>
            <a:ext cx="435000" cy="43500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900351" y="1716167"/>
            <a:ext cx="132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Fraunces Medium"/>
              <a:buNone/>
            </a:pPr>
            <a:r>
              <a:rPr b="0" i="0" lang="en-US" sz="22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25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2030611" y="1619607"/>
            <a:ext cx="2417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Создание цели</a:t>
            </a:r>
            <a:endParaRPr b="0" i="0" sz="190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2030611" y="2037755"/>
            <a:ext cx="6436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Определите название и описание вашей цели в специальной форме.</a:t>
            </a:r>
            <a:endParaRPr b="0" i="0" sz="15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1161574" y="3466743"/>
            <a:ext cx="676800" cy="22800"/>
          </a:xfrm>
          <a:prstGeom prst="roundRect">
            <a:avLst>
              <a:gd fmla="val 355340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49379" y="3260646"/>
            <a:ext cx="435000" cy="43500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78919" y="3333036"/>
            <a:ext cx="1758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Fraunces Medium"/>
              <a:buNone/>
            </a:pPr>
            <a:r>
              <a:rPr b="0" i="0" lang="en-US" sz="22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25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2030611" y="3236476"/>
            <a:ext cx="2417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Разбивка на задачи</a:t>
            </a:r>
            <a:endParaRPr b="0" i="0" sz="190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2030611" y="3654623"/>
            <a:ext cx="6436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Разделите цель на конкретные, измеримые задачи для более эффективного достижения.</a:t>
            </a:r>
            <a:endParaRPr b="0" i="0" sz="15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1161574" y="5083612"/>
            <a:ext cx="676800" cy="22800"/>
          </a:xfrm>
          <a:prstGeom prst="roundRect">
            <a:avLst>
              <a:gd fmla="val 355340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49379" y="4877514"/>
            <a:ext cx="435000" cy="43500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886778" y="4949904"/>
            <a:ext cx="160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Fraunces Medium"/>
              <a:buNone/>
            </a:pPr>
            <a:r>
              <a:rPr b="0" i="0" lang="en-US" sz="22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25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2030611" y="4853345"/>
            <a:ext cx="34626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Выполнение и отслеживание</a:t>
            </a:r>
            <a:endParaRPr b="0" i="0" sz="190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2030611" y="5271492"/>
            <a:ext cx="6436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Отмечайте выполненные задачи и следите за общим прогрессом цели.</a:t>
            </a:r>
            <a:endParaRPr b="0" i="0" sz="1500" u="none" cap="none" strike="noStrike"/>
          </a:p>
        </p:txBody>
      </p:sp>
      <p:sp>
        <p:nvSpPr>
          <p:cNvPr id="167" name="Google Shape;167;p17"/>
          <p:cNvSpPr/>
          <p:nvPr/>
        </p:nvSpPr>
        <p:spPr>
          <a:xfrm>
            <a:off x="1161574" y="6700480"/>
            <a:ext cx="676800" cy="22800"/>
          </a:xfrm>
          <a:prstGeom prst="roundRect">
            <a:avLst>
              <a:gd fmla="val 355340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749379" y="6494383"/>
            <a:ext cx="435000" cy="43500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878205" y="6566773"/>
            <a:ext cx="177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Fraunces Medium"/>
              <a:buNone/>
            </a:pPr>
            <a:r>
              <a:rPr b="0" i="0" lang="en-US" sz="22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</a:t>
            </a:r>
            <a:endParaRPr b="0" i="0" sz="2250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2030611" y="6470213"/>
            <a:ext cx="3614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00"/>
              <a:buFont typeface="Fraunces Medium"/>
              <a:buNone/>
            </a:pPr>
            <a:r>
              <a:rPr b="0" i="0" lang="en-US" sz="19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Завершение и архивирование</a:t>
            </a:r>
            <a:endParaRPr b="0" i="0" sz="1900" u="none" cap="none" strike="noStrike"/>
          </a:p>
        </p:txBody>
      </p:sp>
      <p:sp>
        <p:nvSpPr>
          <p:cNvPr id="171" name="Google Shape;171;p17"/>
          <p:cNvSpPr/>
          <p:nvPr/>
        </p:nvSpPr>
        <p:spPr>
          <a:xfrm>
            <a:off x="2030611" y="6888361"/>
            <a:ext cx="6436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00"/>
              <a:buFont typeface="Epilogue"/>
              <a:buNone/>
            </a:pPr>
            <a:r>
              <a:rPr b="0" i="0" lang="en-US" sz="15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После достижения цели отправьте ее в архив для будущего анализа.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6114812" y="774621"/>
            <a:ext cx="7248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Fraunces Medium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Ежедневная практика рефлексии</a:t>
            </a:r>
            <a:endParaRPr b="0" i="0" sz="3500" u="none" cap="none" strike="noStrike"/>
          </a:p>
        </p:txBody>
      </p:sp>
      <p:pic>
        <p:nvPicPr>
          <p:cNvPr descr="preencoded.png" id="179" name="Google Shape;1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812" y="1604963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6114812" y="2233374"/>
            <a:ext cx="224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Medium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Благодарность дня</a:t>
            </a:r>
            <a:endParaRPr b="0" i="0" sz="175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6114812" y="2621518"/>
            <a:ext cx="7887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00"/>
              <a:buFont typeface="Epilogue"/>
              <a:buNone/>
            </a:pPr>
            <a:r>
              <a:rPr b="0" i="0" lang="en-US" sz="1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Запишите, за что вы благодарны сегодня. Это повышает позитивный настрой и удовлетворенность жизнью.</a:t>
            </a:r>
            <a:endParaRPr b="0" i="0" sz="1400" u="none" cap="none" strike="noStrike"/>
          </a:p>
        </p:txBody>
      </p:sp>
      <p:pic>
        <p:nvPicPr>
          <p:cNvPr descr="preencoded.png" id="182" name="Google Shape;18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4812" y="3734514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6114812" y="4362926"/>
            <a:ext cx="224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Medium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Достижение дня</a:t>
            </a:r>
            <a:endParaRPr b="0" i="0" sz="175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6114812" y="4751070"/>
            <a:ext cx="7887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00"/>
              <a:buFont typeface="Epilogue"/>
              <a:buNone/>
            </a:pPr>
            <a:r>
              <a:rPr b="0" i="0" lang="en-US" sz="1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Отметьте свои успехи, даже маленькие. Это мотивирует и помогает отслеживать прогресс.</a:t>
            </a:r>
            <a:endParaRPr b="0" i="0" sz="1400" u="none" cap="none" strike="noStrike"/>
          </a:p>
        </p:txBody>
      </p:sp>
      <p:pic>
        <p:nvPicPr>
          <p:cNvPr descr="preencoded.png" id="185" name="Google Shape;18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4812" y="5864066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/>
          <p:nvPr/>
        </p:nvSpPr>
        <p:spPr>
          <a:xfrm>
            <a:off x="6114812" y="6492478"/>
            <a:ext cx="224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Medium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Рефлексия и планы</a:t>
            </a:r>
            <a:endParaRPr b="0" i="0" sz="175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6114812" y="6880622"/>
            <a:ext cx="7887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00"/>
              <a:buFont typeface="Epilogue"/>
              <a:buNone/>
            </a:pPr>
            <a:r>
              <a:rPr b="0" i="0" lang="en-US" sz="1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Проанализируйте день и наметьте планы на завтра. Это улучшает самоосознание и целенаправленность.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/>
          <p:nvPr/>
        </p:nvSpPr>
        <p:spPr>
          <a:xfrm>
            <a:off x="710446" y="943451"/>
            <a:ext cx="77232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Fraunces Medium"/>
              <a:buNone/>
            </a:pPr>
            <a:r>
              <a:rPr b="0" i="0" lang="en-US" sz="39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Преимущества использования Agile-дневника</a:t>
            </a:r>
            <a:endParaRPr b="0" i="0" sz="3950" u="none" cap="none" strike="noStrike"/>
          </a:p>
        </p:txBody>
      </p:sp>
      <p:sp>
        <p:nvSpPr>
          <p:cNvPr id="195" name="Google Shape;195;p19"/>
          <p:cNvSpPr/>
          <p:nvPr/>
        </p:nvSpPr>
        <p:spPr>
          <a:xfrm>
            <a:off x="710446" y="2744748"/>
            <a:ext cx="355200" cy="355200"/>
          </a:xfrm>
          <a:prstGeom prst="roundRect">
            <a:avLst>
              <a:gd fmla="val 24006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1268492" y="2744748"/>
            <a:ext cx="3202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b="0" i="0" lang="en-US" sz="19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Повышение продуктивности</a:t>
            </a:r>
            <a:endParaRPr b="0" i="0" sz="1950" u="none" cap="none" strike="noStrike"/>
          </a:p>
        </p:txBody>
      </p:sp>
      <p:sp>
        <p:nvSpPr>
          <p:cNvPr id="197" name="Google Shape;197;p19"/>
          <p:cNvSpPr/>
          <p:nvPr/>
        </p:nvSpPr>
        <p:spPr>
          <a:xfrm>
            <a:off x="1268492" y="3500557"/>
            <a:ext cx="32022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0"/>
              <a:buFont typeface="Epilogue"/>
              <a:buNone/>
            </a:pPr>
            <a:r>
              <a:rPr b="0" i="0" lang="en-US" sz="15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Четкая структура и регулярная рефлексия помогают эффективнее достигать целей и выполнять задачи.</a:t>
            </a:r>
            <a:endParaRPr b="0" i="0" sz="155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4673441" y="2744748"/>
            <a:ext cx="355200" cy="355200"/>
          </a:xfrm>
          <a:prstGeom prst="roundRect">
            <a:avLst>
              <a:gd fmla="val 24006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5231487" y="2744748"/>
            <a:ext cx="3202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b="0" i="0" lang="en-US" sz="19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Развитие самоосознанности</a:t>
            </a:r>
            <a:endParaRPr b="0" i="0" sz="195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5231487" y="3500557"/>
            <a:ext cx="32022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0"/>
              <a:buFont typeface="Epilogue"/>
              <a:buNone/>
            </a:pPr>
            <a:r>
              <a:rPr b="0" i="0" lang="en-US" sz="15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Ежедневная практика благодарности и анализа улучшает понимание себя и своих потребностей.</a:t>
            </a:r>
            <a:endParaRPr b="0" i="0" sz="155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710446" y="5231011"/>
            <a:ext cx="355200" cy="355200"/>
          </a:xfrm>
          <a:prstGeom prst="roundRect">
            <a:avLst>
              <a:gd fmla="val 24006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268492" y="5231011"/>
            <a:ext cx="3107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b="0" i="0" lang="en-US" sz="19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Гибкость и адаптивность</a:t>
            </a:r>
            <a:endParaRPr b="0" i="0" sz="195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1268492" y="5669756"/>
            <a:ext cx="3202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0"/>
              <a:buFont typeface="Epilogue"/>
              <a:buNone/>
            </a:pPr>
            <a:r>
              <a:rPr b="0" i="0" lang="en-US" sz="15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Agile-подход позволяет быстро реагировать на изменения и корректировать свои планы.</a:t>
            </a:r>
            <a:endParaRPr b="0" i="0" sz="155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4673441" y="5231011"/>
            <a:ext cx="355200" cy="355200"/>
          </a:xfrm>
          <a:prstGeom prst="roundRect">
            <a:avLst>
              <a:gd fmla="val 24006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5231487" y="5231011"/>
            <a:ext cx="3202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950"/>
              <a:buFont typeface="Fraunces Medium"/>
              <a:buNone/>
            </a:pPr>
            <a:r>
              <a:rPr b="0" i="0" lang="en-US" sz="19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Мотивация и вдохновение</a:t>
            </a:r>
            <a:endParaRPr b="0" i="0" sz="195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5231487" y="5986820"/>
            <a:ext cx="32022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0"/>
              <a:buFont typeface="Epilogue"/>
              <a:buNone/>
            </a:pPr>
            <a:r>
              <a:rPr b="0" i="0" lang="en-US" sz="15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Отслеживание прогресса и достижений поддерживает мотивацию и вдохновляет на новые свершения.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